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6DD518-690B-B549-923C-4D2FA97B736A}" v="18" dt="2025-04-10T10:45:25.3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2"/>
    <p:restoredTop sz="94634"/>
  </p:normalViewPr>
  <p:slideViewPr>
    <p:cSldViewPr snapToGrid="0">
      <p:cViewPr>
        <p:scale>
          <a:sx n="85" d="100"/>
          <a:sy n="85" d="100"/>
        </p:scale>
        <p:origin x="3960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789CA-95ED-0E47-8728-4CC5B8017A31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D8A6D-7276-594D-A63B-859D62C30B0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958744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1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083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6ACFE-EBDE-52BE-A416-4591EDEBD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F33F82-CC7F-C71B-0F29-864278972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61B030-799C-3193-5017-6C89C6BAAD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09DE3B-BE01-41D2-B124-321181BC87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2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510276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0CA4B-CE7B-03D3-8135-AA78FD5D9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A298F4-BC65-6D9A-D515-0C0D6047BA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097D8A-1AC3-C167-C36C-F0D08FA6CE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8767B-2DD4-1D94-A3D6-0FD15BF5E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3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002647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6EE18-7A93-77FB-3ADA-F01A7BC1C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43195A-AC17-6F97-BF32-79AF6DC040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488EB4-8C26-1FB4-7AC4-60CB2C1196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A7193A-7733-6284-1CEC-22122B5F15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4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156518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36436-A719-6CE7-D919-7AF6D3CFF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B7BE20-4820-B9C8-5A51-270D71316F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6EC647-35C4-E537-0963-E78C00E4C9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BF3A58-D77C-CBE1-C257-E32CC08071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5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700918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E322A-4367-05A4-8EC6-736DB8EB0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1D757A-0380-FCE0-0D2E-3DA9D535AF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3FDEB5-DB1A-2ED9-05AC-DC1D86E9A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DD5457-DCBC-947A-3274-BDEA3E1E2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9D8A6D-7276-594D-A63B-859D62C30B05}" type="slidenum">
              <a:rPr lang="en-NO" smtClean="0"/>
              <a:t>6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95814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618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93848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99810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58352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82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69521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3944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1040767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405230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79933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68485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12395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7E585C-6CA4-2A41-93D4-4D28AA3593AF}" type="datetimeFigureOut">
              <a:rPr lang="en-NO" smtClean="0"/>
              <a:t>10/04/2025</a:t>
            </a:fld>
            <a:endParaRPr lang="en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68CDAE-A970-B048-A7F0-4A7270281115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2147001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C9A9369-9E1E-5C5A-5E12-ABF9BA56FFD8}"/>
              </a:ext>
            </a:extLst>
          </p:cNvPr>
          <p:cNvSpPr/>
          <p:nvPr/>
        </p:nvSpPr>
        <p:spPr>
          <a:xfrm>
            <a:off x="0" y="9822873"/>
            <a:ext cx="11430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C0394-7C0F-A2EB-3E42-1F9438D6F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4173212"/>
            <a:ext cx="3968750" cy="2354214"/>
          </a:xfrm>
        </p:spPr>
        <p:txBody>
          <a:bodyPr>
            <a:normAutofit/>
          </a:bodyPr>
          <a:lstStyle/>
          <a:p>
            <a:pPr algn="l"/>
            <a:r>
              <a:rPr lang="en-GB" sz="4000" b="1" dirty="0">
                <a:effectLst/>
                <a:latin typeface="Arial" panose="020B0604020202020204" pitchFamily="34" charset="0"/>
              </a:rPr>
              <a:t>Denne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gjengen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er gull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verdt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!</a:t>
            </a:r>
            <a:endParaRPr lang="en-GB" sz="4000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E94F93-F0DA-FDD0-891B-E9C8E2F39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49" y="7256788"/>
            <a:ext cx="3968751" cy="256608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GB" dirty="0" err="1">
                <a:effectLst/>
                <a:latin typeface="Arial" panose="020B0604020202020204" pitchFamily="34" charset="0"/>
              </a:rPr>
              <a:t>Møt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menneskene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som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står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på</a:t>
            </a:r>
            <a:r>
              <a:rPr lang="en-GB" dirty="0">
                <a:effectLst/>
                <a:latin typeface="Arial" panose="020B0604020202020204" pitchFamily="34" charset="0"/>
              </a:rPr>
              <a:t> for </a:t>
            </a:r>
            <a:r>
              <a:rPr lang="en-GB" dirty="0" err="1">
                <a:effectLst/>
                <a:latin typeface="Arial" panose="020B0604020202020204" pitchFamily="34" charset="0"/>
              </a:rPr>
              <a:t>en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renere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fremtid</a:t>
            </a:r>
            <a:endParaRPr lang="en-GB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6C4BFC42-F3B3-66FD-B23F-0CF3F0803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9" y="10302692"/>
            <a:ext cx="4357696" cy="637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B01077-76B1-688D-84D9-72D07BB715C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861" r="31959"/>
          <a:stretch/>
        </p:blipFill>
        <p:spPr>
          <a:xfrm>
            <a:off x="5715000" y="0"/>
            <a:ext cx="5715000" cy="9822873"/>
          </a:xfrm>
          <a:prstGeom prst="rect">
            <a:avLst/>
          </a:prstGeom>
        </p:spPr>
      </p:pic>
      <p:pic>
        <p:nvPicPr>
          <p:cNvPr id="16" name="Picture 15" descr="A heart with arrows in the shape of a heart&#10;&#10;AI-generated content may be incorrect.">
            <a:extLst>
              <a:ext uri="{FF2B5EF4-FFF2-40B4-BE49-F238E27FC236}">
                <a16:creationId xmlns:a16="http://schemas.microsoft.com/office/drawing/2014/main" id="{E17F4583-9294-303E-A126-81D2B0322A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166" y="1395191"/>
            <a:ext cx="2814040" cy="262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86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51038-ED1C-3E25-6ED4-1092C8877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7EA0295-20A0-F90D-FE45-BC6F30E9001C}"/>
              </a:ext>
            </a:extLst>
          </p:cNvPr>
          <p:cNvSpPr/>
          <p:nvPr/>
        </p:nvSpPr>
        <p:spPr>
          <a:xfrm>
            <a:off x="0" y="9822873"/>
            <a:ext cx="11430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B221E0-1DDF-B840-268B-B212CBA58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7942" y="1304144"/>
            <a:ext cx="3990664" cy="7615004"/>
          </a:xfrm>
        </p:spPr>
        <p:txBody>
          <a:bodyPr>
            <a:noAutofit/>
          </a:bodyPr>
          <a:lstStyle/>
          <a:p>
            <a:pPr algn="l">
              <a:buNone/>
            </a:pPr>
            <a:br>
              <a:rPr lang="en-GB" sz="3600" dirty="0">
                <a:effectLst/>
                <a:latin typeface="Arial" panose="020B0604020202020204" pitchFamily="34" charset="0"/>
              </a:rPr>
            </a:b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4000" b="1" dirty="0" err="1">
                <a:effectLst/>
                <a:latin typeface="Arial" panose="020B0604020202020204" pitchFamily="34" charset="0"/>
              </a:rPr>
              <a:t>Kildesortering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er et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viktig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og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synlig</a:t>
            </a:r>
            <a:r>
              <a:rPr lang="en-GB" sz="4000" b="1" dirty="0">
                <a:effectLst/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effectLst/>
                <a:latin typeface="Arial" panose="020B0604020202020204" pitchFamily="34" charset="0"/>
              </a:rPr>
              <a:t>tiltak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600" b="1" dirty="0">
                <a:effectLst/>
                <a:latin typeface="Arial" panose="020B0604020202020204" pitchFamily="34" charset="0"/>
              </a:rPr>
              <a:t> 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effectLst/>
                <a:latin typeface="Arial" panose="020B0604020202020204" pitchFamily="34" charset="0"/>
              </a:rPr>
              <a:t>Her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kan</a:t>
            </a:r>
            <a:r>
              <a:rPr lang="en-GB" sz="3000" dirty="0">
                <a:effectLst/>
                <a:latin typeface="Arial" panose="020B0604020202020204" pitchFamily="34" charset="0"/>
              </a:rPr>
              <a:t> vi skive det vi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vil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si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denne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posten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på</a:t>
            </a:r>
            <a:r>
              <a:rPr lang="en-GB" sz="3000" dirty="0">
                <a:effectLst/>
                <a:latin typeface="Arial" panose="020B0604020202020204" pitchFamily="34" charset="0"/>
              </a:rPr>
              <a:t> 3/4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linjer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endParaRPr lang="en-GB" sz="300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51CD74A4-9513-B4E7-6E4B-351AAFD95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9" y="10302692"/>
            <a:ext cx="4357696" cy="637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193A77-5D4E-B520-6BD3-7256F3F223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542" t="6462" r="43204"/>
          <a:stretch/>
        </p:blipFill>
        <p:spPr>
          <a:xfrm>
            <a:off x="-1" y="0"/>
            <a:ext cx="6340839" cy="9822873"/>
          </a:xfrm>
          <a:prstGeom prst="rect">
            <a:avLst/>
          </a:prstGeom>
        </p:spPr>
      </p:pic>
      <p:pic>
        <p:nvPicPr>
          <p:cNvPr id="7" name="Picture 6" descr="A heart with arrows and text&#10;&#10;AI-generated content may be incorrect.">
            <a:extLst>
              <a:ext uri="{FF2B5EF4-FFF2-40B4-BE49-F238E27FC236}">
                <a16:creationId xmlns:a16="http://schemas.microsoft.com/office/drawing/2014/main" id="{E792EBE6-ED4A-B956-3055-D234499860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980" y="866826"/>
            <a:ext cx="2468797" cy="230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09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9FFD9-052B-3029-94D8-ACF66726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5238002-D0D6-DD89-4F6E-652F97CC6450}"/>
              </a:ext>
            </a:extLst>
          </p:cNvPr>
          <p:cNvSpPr/>
          <p:nvPr/>
        </p:nvSpPr>
        <p:spPr>
          <a:xfrm>
            <a:off x="0" y="9822873"/>
            <a:ext cx="5715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BD292970-75E5-A28C-4A23-93E830FEB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129" y="10339380"/>
            <a:ext cx="3594830" cy="526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253A5C-A045-C411-922B-F242DBFD9D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00" r="5513" b="11027"/>
          <a:stretch/>
        </p:blipFill>
        <p:spPr>
          <a:xfrm>
            <a:off x="5715000" y="0"/>
            <a:ext cx="5715000" cy="11429999"/>
          </a:xfrm>
          <a:prstGeom prst="rect">
            <a:avLst/>
          </a:prstGeom>
        </p:spPr>
      </p:pic>
      <p:pic>
        <p:nvPicPr>
          <p:cNvPr id="4" name="Picture 3" descr="A heart with arrows and text&#10;&#10;AI-generated content may be incorrect.">
            <a:extLst>
              <a:ext uri="{FF2B5EF4-FFF2-40B4-BE49-F238E27FC236}">
                <a16:creationId xmlns:a16="http://schemas.microsoft.com/office/drawing/2014/main" id="{33C2B4B4-04AF-D1C7-A57B-0EA50EA900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5459" y="1016728"/>
            <a:ext cx="2468797" cy="230155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8DF1B0F-8639-3D7F-0491-1BD8FB485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2168" y="2830600"/>
            <a:ext cx="3990664" cy="5921115"/>
          </a:xfrm>
        </p:spPr>
        <p:txBody>
          <a:bodyPr>
            <a:noAutofit/>
          </a:bodyPr>
          <a:lstStyle/>
          <a:p>
            <a:pPr algn="l"/>
            <a:br>
              <a:rPr lang="en-GB" sz="3600" dirty="0">
                <a:effectLst/>
                <a:latin typeface="Arial" panose="020B0604020202020204" pitchFamily="34" charset="0"/>
              </a:rPr>
            </a:b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5000" b="1" dirty="0" err="1">
                <a:effectLst/>
                <a:latin typeface="Arial" panose="020B0604020202020204" pitchFamily="34" charset="0"/>
              </a:rPr>
              <a:t>Møt</a:t>
            </a:r>
            <a:r>
              <a:rPr lang="en-GB" sz="5000" b="1" dirty="0">
                <a:effectLst/>
                <a:latin typeface="Arial" panose="020B0604020202020204" pitchFamily="34" charset="0"/>
              </a:rPr>
              <a:t> Vetle!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600" b="1" dirty="0">
                <a:effectLst/>
                <a:latin typeface="Arial" panose="020B0604020202020204" pitchFamily="34" charset="0"/>
              </a:rPr>
              <a:t> </a:t>
            </a:r>
            <a:br>
              <a:rPr lang="en-GB" sz="36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effectLst/>
                <a:latin typeface="Arial" panose="020B0604020202020204" pitchFamily="34" charset="0"/>
              </a:rPr>
              <a:t>Her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kan</a:t>
            </a:r>
            <a:r>
              <a:rPr lang="en-GB" sz="3000" dirty="0">
                <a:effectLst/>
                <a:latin typeface="Arial" panose="020B0604020202020204" pitchFamily="34" charset="0"/>
              </a:rPr>
              <a:t> vi skive det vi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vil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si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denne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posten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på</a:t>
            </a:r>
            <a:r>
              <a:rPr lang="en-GB" sz="3000" dirty="0">
                <a:effectLst/>
                <a:latin typeface="Arial" panose="020B0604020202020204" pitchFamily="34" charset="0"/>
              </a:rPr>
              <a:t> 3/4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linjer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br>
              <a:rPr lang="en-GB" sz="3000" dirty="0"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rgbClr val="DD0F1E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GB" sz="3000" dirty="0">
                <a:effectLst/>
                <a:latin typeface="Arial" panose="020B0604020202020204" pitchFamily="34" charset="0"/>
              </a:rPr>
              <a:t> Kan ha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kulepunkt</a:t>
            </a:r>
            <a:endParaRPr lang="en-GB" sz="300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935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82E0F-2C94-01EC-8715-A39F0D9FF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03D803C-027D-ECC5-DDC1-7FADD058F4E3}"/>
              </a:ext>
            </a:extLst>
          </p:cNvPr>
          <p:cNvSpPr/>
          <p:nvPr/>
        </p:nvSpPr>
        <p:spPr>
          <a:xfrm>
            <a:off x="6340838" y="0"/>
            <a:ext cx="5089162" cy="11429999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07A45E-70F2-BD76-6A46-B6EBFE997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7942" y="5081666"/>
            <a:ext cx="3990664" cy="4302177"/>
          </a:xfrm>
        </p:spPr>
        <p:txBody>
          <a:bodyPr>
            <a:noAutofit/>
          </a:bodyPr>
          <a:lstStyle/>
          <a:p>
            <a:pPr algn="l"/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Velkommen</a:t>
            </a:r>
            <a:r>
              <a:rPr lang="en-GB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GB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40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til</a:t>
            </a:r>
            <a:r>
              <a:rPr lang="en-GB" sz="40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Rolf!</a:t>
            </a:r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36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</a:t>
            </a:r>
            <a:br>
              <a:rPr lang="en-GB" sz="3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Du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møter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Rolf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når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han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henter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gull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hos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deg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Tuengveien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hver</a:t>
            </a:r>
            <a: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morgen kl 07.</a:t>
            </a:r>
            <a:br>
              <a:rPr lang="en-GB" sz="3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endParaRPr lang="en-GB" sz="3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EB9F05-6A55-06A4-045A-4D1D5A7A21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28" r="27737"/>
          <a:stretch/>
        </p:blipFill>
        <p:spPr>
          <a:xfrm>
            <a:off x="-1" y="0"/>
            <a:ext cx="6340839" cy="11429999"/>
          </a:xfrm>
          <a:prstGeom prst="rect">
            <a:avLst/>
          </a:prstGeom>
        </p:spPr>
      </p:pic>
      <p:pic>
        <p:nvPicPr>
          <p:cNvPr id="7" name="Picture 6" descr="A heart with arrows and text&#10;&#10;AI-generated content may be incorrect.">
            <a:extLst>
              <a:ext uri="{FF2B5EF4-FFF2-40B4-BE49-F238E27FC236}">
                <a16:creationId xmlns:a16="http://schemas.microsoft.com/office/drawing/2014/main" id="{F0751DBD-3000-7908-B92A-00B51FF95F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871" y="1245413"/>
            <a:ext cx="3575153" cy="3332966"/>
          </a:xfrm>
          <a:prstGeom prst="rect">
            <a:avLst/>
          </a:prstGeom>
        </p:spPr>
      </p:pic>
      <p:pic>
        <p:nvPicPr>
          <p:cNvPr id="3" name="Picture 2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B3E2A504-57C8-403D-D81C-FC3BB37E1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8004" y="10339380"/>
            <a:ext cx="3594830" cy="5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8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6345E-2E14-EA95-DC3A-2BA98CFA5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408EBD-52EA-BD49-8FCB-85B606F785A4}"/>
              </a:ext>
            </a:extLst>
          </p:cNvPr>
          <p:cNvSpPr/>
          <p:nvPr/>
        </p:nvSpPr>
        <p:spPr>
          <a:xfrm>
            <a:off x="5715000" y="9822873"/>
            <a:ext cx="5715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0B93E0AA-497F-B7DD-9010-41D5CFD73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29" y="10339380"/>
            <a:ext cx="3594830" cy="526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381F2-AF21-E5AC-0C86-DB620EAA9A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692" r="47750" b="20245"/>
          <a:stretch/>
        </p:blipFill>
        <p:spPr>
          <a:xfrm>
            <a:off x="4452" y="0"/>
            <a:ext cx="5715000" cy="11429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8515130-6711-CD53-FF11-9475B0D31B5C}"/>
              </a:ext>
            </a:extLst>
          </p:cNvPr>
          <p:cNvSpPr txBox="1">
            <a:spLocks/>
          </p:cNvSpPr>
          <p:nvPr/>
        </p:nvSpPr>
        <p:spPr>
          <a:xfrm>
            <a:off x="6599082" y="4173212"/>
            <a:ext cx="3968750" cy="23542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11430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 err="1">
                <a:latin typeface="Arial" panose="020B0604020202020204" pitchFamily="34" charset="0"/>
              </a:rPr>
              <a:t>Kildesortering</a:t>
            </a:r>
            <a:r>
              <a:rPr lang="en-GB" sz="4000" b="1" dirty="0">
                <a:latin typeface="Arial" panose="020B0604020202020204" pitchFamily="34" charset="0"/>
              </a:rPr>
              <a:t> er et </a:t>
            </a:r>
            <a:r>
              <a:rPr lang="en-GB" sz="4000" b="1" dirty="0" err="1">
                <a:latin typeface="Arial" panose="020B0604020202020204" pitchFamily="34" charset="0"/>
              </a:rPr>
              <a:t>viktig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og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synlig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tiltak</a:t>
            </a:r>
            <a:endParaRPr lang="en-GB" sz="4000" dirty="0">
              <a:latin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4A5C39-06B2-3B9F-940E-D6579CDA2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9081" y="7256788"/>
            <a:ext cx="3968751" cy="256608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GB" sz="3000" dirty="0">
                <a:effectLst/>
                <a:latin typeface="Arial" panose="020B0604020202020204" pitchFamily="34" charset="0"/>
              </a:rPr>
              <a:t>Her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kan</a:t>
            </a:r>
            <a:r>
              <a:rPr lang="en-GB" sz="3000" dirty="0">
                <a:effectLst/>
                <a:latin typeface="Arial" panose="020B0604020202020204" pitchFamily="34" charset="0"/>
              </a:rPr>
              <a:t> vi skive det vi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vil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si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i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denne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posten</a:t>
            </a:r>
            <a:r>
              <a:rPr lang="en-GB" sz="3000" dirty="0">
                <a:effectLst/>
                <a:latin typeface="Arial" panose="020B0604020202020204" pitchFamily="34" charset="0"/>
              </a:rPr>
              <a:t>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på</a:t>
            </a:r>
            <a:r>
              <a:rPr lang="en-GB" sz="3000" dirty="0">
                <a:effectLst/>
                <a:latin typeface="Arial" panose="020B0604020202020204" pitchFamily="34" charset="0"/>
              </a:rPr>
              <a:t> 3/4 </a:t>
            </a:r>
            <a:r>
              <a:rPr lang="en-GB" sz="3000" dirty="0" err="1">
                <a:effectLst/>
                <a:latin typeface="Arial" panose="020B0604020202020204" pitchFamily="34" charset="0"/>
              </a:rPr>
              <a:t>linjer</a:t>
            </a:r>
            <a:endParaRPr lang="en-GB" dirty="0">
              <a:effectLst/>
              <a:latin typeface="Arial" panose="020B0604020202020204" pitchFamily="34" charset="0"/>
            </a:endParaRPr>
          </a:p>
        </p:txBody>
      </p:sp>
      <p:pic>
        <p:nvPicPr>
          <p:cNvPr id="15" name="Picture 14" descr="A heart with arrows in the shape of a heart&#10;&#10;AI-generated content may be incorrect.">
            <a:extLst>
              <a:ext uri="{FF2B5EF4-FFF2-40B4-BE49-F238E27FC236}">
                <a16:creationId xmlns:a16="http://schemas.microsoft.com/office/drawing/2014/main" id="{2BCDF2AD-597F-E1B6-6186-FBACF3696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540" y="1395191"/>
            <a:ext cx="2814040" cy="262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78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77503-4D13-8170-30E4-C2DED172A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FF8EE6A-43F8-1595-2D5D-EB2FBF57713C}"/>
              </a:ext>
            </a:extLst>
          </p:cNvPr>
          <p:cNvSpPr/>
          <p:nvPr/>
        </p:nvSpPr>
        <p:spPr>
          <a:xfrm>
            <a:off x="5715000" y="9822873"/>
            <a:ext cx="5715000" cy="1607126"/>
          </a:xfrm>
          <a:prstGeom prst="rect">
            <a:avLst/>
          </a:prstGeom>
          <a:solidFill>
            <a:srgbClr val="FF0F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/>
          </a:p>
        </p:txBody>
      </p:sp>
      <p:pic>
        <p:nvPicPr>
          <p:cNvPr id="5" name="Picture 4" descr="A white letter u on a black background&#10;&#10;AI-generated content may be incorrect.">
            <a:extLst>
              <a:ext uri="{FF2B5EF4-FFF2-40B4-BE49-F238E27FC236}">
                <a16:creationId xmlns:a16="http://schemas.microsoft.com/office/drawing/2014/main" id="{F3FBBFD6-D8A5-9EBD-C3A1-366205EE4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29" y="10339380"/>
            <a:ext cx="3594830" cy="526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03B0CF-C418-AC23-12B7-2082A259B3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210" r="16490"/>
          <a:stretch/>
        </p:blipFill>
        <p:spPr>
          <a:xfrm>
            <a:off x="4452" y="0"/>
            <a:ext cx="5715000" cy="11429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7F70609-2EEE-492D-4570-BBBD7C7CDEE9}"/>
              </a:ext>
            </a:extLst>
          </p:cNvPr>
          <p:cNvSpPr txBox="1">
            <a:spLocks/>
          </p:cNvSpPr>
          <p:nvPr/>
        </p:nvSpPr>
        <p:spPr>
          <a:xfrm>
            <a:off x="6599082" y="4173212"/>
            <a:ext cx="3968750" cy="23542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11430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000" b="1" dirty="0">
                <a:latin typeface="Arial" panose="020B0604020202020204" pitchFamily="34" charset="0"/>
              </a:rPr>
              <a:t>Lei </a:t>
            </a:r>
            <a:r>
              <a:rPr lang="en-GB" sz="4000" b="1" dirty="0" err="1">
                <a:latin typeface="Arial" panose="020B0604020202020204" pitchFamily="34" charset="0"/>
              </a:rPr>
              <a:t>en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ryddecontainer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hjem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til</a:t>
            </a:r>
            <a:r>
              <a:rPr lang="en-GB" sz="4000" b="1" dirty="0">
                <a:latin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</a:rPr>
              <a:t>deg</a:t>
            </a:r>
            <a:endParaRPr lang="en-GB" sz="4000" dirty="0">
              <a:latin typeface="Arial" panose="020B0604020202020204" pitchFamily="34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73CF4AC-062A-B070-F2A3-38EA3433A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9081" y="7256788"/>
            <a:ext cx="3968751" cy="2566086"/>
          </a:xfrm>
        </p:spPr>
        <p:txBody>
          <a:bodyPr>
            <a:noAutofit/>
          </a:bodyPr>
          <a:lstStyle/>
          <a:p>
            <a:pPr algn="l"/>
            <a:r>
              <a:rPr lang="en-GB" dirty="0">
                <a:effectLst/>
                <a:latin typeface="Arial" panose="020B0604020202020204" pitchFamily="34" charset="0"/>
              </a:rPr>
              <a:t>Skal du </a:t>
            </a:r>
            <a:r>
              <a:rPr lang="en-GB" dirty="0" err="1">
                <a:effectLst/>
                <a:latin typeface="Arial" panose="020B0604020202020204" pitchFamily="34" charset="0"/>
              </a:rPr>
              <a:t>pusse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opp</a:t>
            </a:r>
            <a:r>
              <a:rPr lang="en-GB" dirty="0">
                <a:effectLst/>
                <a:latin typeface="Arial" panose="020B0604020202020204" pitchFamily="34" charset="0"/>
              </a:rPr>
              <a:t>, </a:t>
            </a:r>
            <a:r>
              <a:rPr lang="en-GB" dirty="0" err="1">
                <a:effectLst/>
                <a:latin typeface="Arial" panose="020B0604020202020204" pitchFamily="34" charset="0"/>
              </a:rPr>
              <a:t>rydde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i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borettslaget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eller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tømme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huset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til</a:t>
            </a:r>
            <a:r>
              <a:rPr lang="en-GB" dirty="0">
                <a:effectLst/>
                <a:latin typeface="Arial" panose="020B060402020202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</a:rPr>
              <a:t>svigermor</a:t>
            </a:r>
            <a:r>
              <a:rPr lang="en-GB" dirty="0">
                <a:effectLst/>
                <a:latin typeface="Arial" panose="020B0604020202020204" pitchFamily="34" charset="0"/>
              </a:rPr>
              <a:t>?</a:t>
            </a:r>
          </a:p>
        </p:txBody>
      </p:sp>
      <p:pic>
        <p:nvPicPr>
          <p:cNvPr id="15" name="Picture 14" descr="A heart with arrows in the shape of a heart&#10;&#10;AI-generated content may be incorrect.">
            <a:extLst>
              <a:ext uri="{FF2B5EF4-FFF2-40B4-BE49-F238E27FC236}">
                <a16:creationId xmlns:a16="http://schemas.microsoft.com/office/drawing/2014/main" id="{B21F603A-8F19-6CDB-B0AB-134C52DF31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540" y="1395191"/>
            <a:ext cx="2814040" cy="262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50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81B4A18BA15A748903E100198650D5A" ma:contentTypeVersion="19" ma:contentTypeDescription="Opprett et nytt dokument." ma:contentTypeScope="" ma:versionID="384068c8624d9edce2ede011e20f0d3a">
  <xsd:schema xmlns:xsd="http://www.w3.org/2001/XMLSchema" xmlns:xs="http://www.w3.org/2001/XMLSchema" xmlns:p="http://schemas.microsoft.com/office/2006/metadata/properties" xmlns:ns2="ce5a1af5-4919-4b68-be54-f720ad520102" xmlns:ns3="184ea5c8-24f0-4163-9d4a-fb139e8664ef" targetNamespace="http://schemas.microsoft.com/office/2006/metadata/properties" ma:root="true" ma:fieldsID="f0c992c037e725173a1de70ab36a60b4" ns2:_="" ns3:_="">
    <xsd:import namespace="ce5a1af5-4919-4b68-be54-f720ad520102"/>
    <xsd:import namespace="184ea5c8-24f0-4163-9d4a-fb139e8664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a1af5-4919-4b68-be54-f720ad5201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emerkelapper" ma:readOnly="false" ma:fieldId="{5cf76f15-5ced-4ddc-b409-7134ff3c332f}" ma:taxonomyMulti="true" ma:sspId="4d5bdd80-2601-4eaf-b979-6506ae838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ea5c8-24f0-4163-9d4a-fb139e8664e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6c69695-281b-440c-b5d6-f67d817906b0}" ma:internalName="TaxCatchAll" ma:showField="CatchAllData" ma:web="184ea5c8-24f0-4163-9d4a-fb139e8664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5a1af5-4919-4b68-be54-f720ad520102">
      <Terms xmlns="http://schemas.microsoft.com/office/infopath/2007/PartnerControls"/>
    </lcf76f155ced4ddcb4097134ff3c332f>
    <TaxCatchAll xmlns="184ea5c8-24f0-4163-9d4a-fb139e8664ef" xsi:nil="true"/>
  </documentManagement>
</p:properties>
</file>

<file path=customXml/itemProps1.xml><?xml version="1.0" encoding="utf-8"?>
<ds:datastoreItem xmlns:ds="http://schemas.openxmlformats.org/officeDocument/2006/customXml" ds:itemID="{1D0C4CF6-BCFD-4C0C-870E-A74873668D6A}"/>
</file>

<file path=customXml/itemProps2.xml><?xml version="1.0" encoding="utf-8"?>
<ds:datastoreItem xmlns:ds="http://schemas.openxmlformats.org/officeDocument/2006/customXml" ds:itemID="{4C583726-3013-4D38-A91D-88C8AF9A6480}"/>
</file>

<file path=customXml/itemProps3.xml><?xml version="1.0" encoding="utf-8"?>
<ds:datastoreItem xmlns:ds="http://schemas.openxmlformats.org/officeDocument/2006/customXml" ds:itemID="{219D8900-35CF-47A6-8E73-FB51DB12490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171</Words>
  <Application>Microsoft Macintosh PowerPoint</Application>
  <PresentationFormat>Custom</PresentationFormat>
  <Paragraphs>15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Denne gjengen er gull verdt!</vt:lpstr>
      <vt:lpstr>  Kildesortering er et viktig og synlig tiltak   Her kan vi skive det vi vil si i denne posten på 3/4 linjer   • Kan ha kulepunkt • Kan ha kulepunkt • Kan ha kulepunkt</vt:lpstr>
      <vt:lpstr>  Møt Vetle!   Her kan vi skive det vi vil si i denne posten på 3/4 linjer   • Kan ha kulepunkt • Kan ha kulepunkt • Kan ha kulepunkt</vt:lpstr>
      <vt:lpstr>  Velkommen  til Rolf!   Du møter Rolf når han henter gull hos deg i Tuengveien hver morgen kl 07.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Lena Øverby</dc:creator>
  <cp:lastModifiedBy>Lena Øverby</cp:lastModifiedBy>
  <cp:revision>1</cp:revision>
  <dcterms:created xsi:type="dcterms:W3CDTF">2025-04-10T08:40:58Z</dcterms:created>
  <dcterms:modified xsi:type="dcterms:W3CDTF">2025-04-10T10:46:27Z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0x010100481B4A18BA15A748903E100198650D5A</vt:lpwstr>
  </property>
</Properties>
</file>